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6858000" cx="12192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Gill Sans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595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87">
          <p15:clr>
            <a:srgbClr val="A4A3A4"/>
          </p15:clr>
        </p15:guide>
        <p15:guide id="4" pos="438">
          <p15:clr>
            <a:srgbClr val="A4A3A4"/>
          </p15:clr>
        </p15:guide>
        <p15:guide id="5" orient="horz" pos="2387">
          <p15:clr>
            <a:srgbClr val="A4A3A4"/>
          </p15:clr>
        </p15:guide>
        <p15:guide id="6" orient="horz" pos="2840">
          <p15:clr>
            <a:srgbClr val="A4A3A4"/>
          </p15:clr>
        </p15:guide>
      </p15:sldGuideLst>
    </p:ext>
    <p:ext uri="GoogleSlidesCustomDataVersion2">
      <go:slidesCustomData xmlns:go="http://customooxmlschemas.google.com/" r:id="rId22" roundtripDataSignature="AMtx7miLR1mMFC2eQ8ZVjF7cybQhcqO0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95" orient="horz"/>
        <p:guide pos="3840"/>
        <p:guide pos="187" orient="horz"/>
        <p:guide pos="438"/>
        <p:guide pos="2387" orient="horz"/>
        <p:guide pos="284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illSans-regular.fntdata"/><Relationship Id="rId11" Type="http://schemas.openxmlformats.org/officeDocument/2006/relationships/slide" Target="slides/slide6.xml"/><Relationship Id="rId22" Type="http://customschemas.google.com/relationships/presentationmetadata" Target="metadata"/><Relationship Id="rId10" Type="http://schemas.openxmlformats.org/officeDocument/2006/relationships/slide" Target="slides/slide5.xml"/><Relationship Id="rId21" Type="http://schemas.openxmlformats.org/officeDocument/2006/relationships/font" Target="fonts/Gill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 sz="1600">
                <a:latin typeface="Arial"/>
                <a:ea typeface="Arial"/>
                <a:cs typeface="Arial"/>
                <a:sym typeface="Arial"/>
              </a:rPr>
              <a:t>“Muy buenos días/tardes.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es-CO" sz="1600">
                <a:latin typeface="Arial"/>
                <a:ea typeface="Arial"/>
                <a:cs typeface="Arial"/>
                <a:sym typeface="Arial"/>
              </a:rPr>
              <a:t>Hoy quiero presentarles </a:t>
            </a:r>
            <a:r>
              <a:rPr i="1" lang="es-CO" sz="1600">
                <a:latin typeface="Arial"/>
                <a:ea typeface="Arial"/>
                <a:cs typeface="Arial"/>
                <a:sym typeface="Arial"/>
              </a:rPr>
              <a:t>HealthU</a:t>
            </a:r>
            <a:r>
              <a:rPr lang="es-CO" sz="1600">
                <a:latin typeface="Arial"/>
                <a:ea typeface="Arial"/>
                <a:cs typeface="Arial"/>
                <a:sym typeface="Arial"/>
              </a:rPr>
              <a:t>, una herramienta digital desarrollada especialmente para los aprendices del SENA, que busca transformar la manera en que cuidamos nuestra salud y bienestar.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s-CO" sz="1600">
                <a:latin typeface="Arial"/>
                <a:ea typeface="Arial"/>
                <a:cs typeface="Arial"/>
                <a:sym typeface="Arial"/>
              </a:rPr>
              <a:t>Sabemos que mantener hábitos saludables no siempre es fácil, especialmente cuando el tiempo, la motivación o la falta de acompañamiento son un reto. </a:t>
            </a:r>
            <a:r>
              <a:rPr i="1" lang="es-CO" sz="1600">
                <a:latin typeface="Arial"/>
                <a:ea typeface="Arial"/>
                <a:cs typeface="Arial"/>
                <a:sym typeface="Arial"/>
              </a:rPr>
              <a:t>HealthU</a:t>
            </a:r>
            <a:r>
              <a:rPr lang="es-CO" sz="1600">
                <a:latin typeface="Arial"/>
                <a:ea typeface="Arial"/>
                <a:cs typeface="Arial"/>
                <a:sym typeface="Arial"/>
              </a:rPr>
              <a:t> nace precisamente para responder a esa necesidad: una plataforma que combina </a:t>
            </a:r>
            <a:r>
              <a:rPr b="1" lang="es-CO" sz="1600">
                <a:latin typeface="Arial"/>
                <a:ea typeface="Arial"/>
                <a:cs typeface="Arial"/>
                <a:sym typeface="Arial"/>
              </a:rPr>
              <a:t>rutinas de ejercicio personalizadas</a:t>
            </a:r>
            <a:r>
              <a:rPr lang="es-CO" sz="16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s-CO" sz="1600">
                <a:latin typeface="Arial"/>
                <a:ea typeface="Arial"/>
                <a:cs typeface="Arial"/>
                <a:sym typeface="Arial"/>
              </a:rPr>
              <a:t>seguimiento del progreso</a:t>
            </a:r>
            <a:r>
              <a:rPr lang="es-CO" sz="16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s-CO" sz="1600">
                <a:latin typeface="Arial"/>
                <a:ea typeface="Arial"/>
                <a:cs typeface="Arial"/>
                <a:sym typeface="Arial"/>
              </a:rPr>
              <a:t>desafíos motivacionales</a:t>
            </a:r>
            <a:r>
              <a:rPr lang="es-CO" sz="1600"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b="1" lang="es-CO" sz="1600">
                <a:latin typeface="Arial"/>
                <a:ea typeface="Arial"/>
                <a:cs typeface="Arial"/>
                <a:sym typeface="Arial"/>
              </a:rPr>
              <a:t>recompensas reales</a:t>
            </a:r>
            <a:r>
              <a:rPr lang="es-CO" sz="1600">
                <a:latin typeface="Arial"/>
                <a:ea typeface="Arial"/>
                <a:cs typeface="Arial"/>
                <a:sym typeface="Arial"/>
              </a:rPr>
              <a:t>, como horas lúdicas y con esto grandes recompensas y reconocimientos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s-CO" sz="1600">
                <a:latin typeface="Arial"/>
                <a:ea typeface="Arial"/>
                <a:cs typeface="Arial"/>
                <a:sym typeface="Arial"/>
              </a:rPr>
              <a:t>Con </a:t>
            </a:r>
            <a:r>
              <a:rPr i="1" lang="es-CO" sz="1600">
                <a:latin typeface="Arial"/>
                <a:ea typeface="Arial"/>
                <a:cs typeface="Arial"/>
                <a:sym typeface="Arial"/>
              </a:rPr>
              <a:t>HealthU</a:t>
            </a:r>
            <a:r>
              <a:rPr lang="es-CO" sz="1600">
                <a:latin typeface="Arial"/>
                <a:ea typeface="Arial"/>
                <a:cs typeface="Arial"/>
                <a:sym typeface="Arial"/>
              </a:rPr>
              <a:t>, cada aprendiz puede convertir el ejercicio en una experiencia divertida, medible y con propósito. Nuestro objetivo es fomentar hábitos sostenibles que fortalezcan tanto la salud física como el bienestar emocional, aprovechando la tecnología como aliada para el cambio.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s-CO" sz="1600">
                <a:latin typeface="Arial"/>
                <a:ea typeface="Arial"/>
                <a:cs typeface="Arial"/>
                <a:sym typeface="Arial"/>
              </a:rPr>
              <a:t>En pocas palabras, </a:t>
            </a:r>
            <a:r>
              <a:rPr i="1" lang="es-CO" sz="1600">
                <a:latin typeface="Arial"/>
                <a:ea typeface="Arial"/>
                <a:cs typeface="Arial"/>
                <a:sym typeface="Arial"/>
              </a:rPr>
              <a:t>HealthU</a:t>
            </a:r>
            <a:r>
              <a:rPr lang="es-CO" sz="1600">
                <a:latin typeface="Arial"/>
                <a:ea typeface="Arial"/>
                <a:cs typeface="Arial"/>
                <a:sym typeface="Arial"/>
              </a:rPr>
              <a:t> no es solo una app de ejercicio: es una comunidad que promueve un estilo de vida saludable, donde el esfuerzo tiene recompensa.”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" name="Google Shape;9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" name="Google Shape;21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68d12033ef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/>
              <a:t>Arnoby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s-CO" sz="1800">
                <a:latin typeface="Gill Sans"/>
                <a:ea typeface="Gill Sans"/>
                <a:cs typeface="Gill Sans"/>
                <a:sym typeface="Gill Sans"/>
              </a:rPr>
              <a:t>Los GIMNASIOS DEL SENA CARECEN DE UNA PLATAFORMA DIGITAL QUE UNIFIQUE RUTINAS PERSONALIZADAS, Y SEGUIMIENTO DE PROGRESO, LO QUE DERIVA EN BAJA ADHERENCIA DE LOS APRENDICES, FALTA DE DATOS OBJETIVOS PARA LOS ADMINISTRADORES Y MAYOR RIESGO DE LESIONES. </a:t>
            </a:r>
            <a:endParaRPr sz="1800"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●"/>
            </a:pPr>
            <a:r>
              <a:rPr lang="es-CO" sz="1600">
                <a:latin typeface="Arial"/>
                <a:ea typeface="Arial"/>
                <a:cs typeface="Arial"/>
                <a:sym typeface="Arial"/>
              </a:rPr>
              <a:t>En la actualidad, </a:t>
            </a:r>
            <a:r>
              <a:rPr b="1" lang="es-CO" sz="1600">
                <a:latin typeface="Arial"/>
                <a:ea typeface="Arial"/>
                <a:cs typeface="Arial"/>
                <a:sym typeface="Arial"/>
              </a:rPr>
              <a:t>7 de cada 10 aprendices del SENA no realizan actividad física de manera regular</a:t>
            </a:r>
            <a:r>
              <a:rPr lang="es-CO" sz="1600">
                <a:latin typeface="Arial"/>
                <a:ea typeface="Arial"/>
                <a:cs typeface="Arial"/>
                <a:sym typeface="Arial"/>
              </a:rPr>
              <a:t>, lo cual refleja una falta de hábitos saludables sostenibles dentro de la comunidad académica.</a:t>
            </a:r>
            <a:endParaRPr sz="1800">
              <a:latin typeface="Gill Sans"/>
              <a:ea typeface="Gill Sans"/>
              <a:cs typeface="Gill Sans"/>
              <a:sym typeface="Gill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s-CO" sz="1600">
                <a:latin typeface="Arial"/>
                <a:ea typeface="Arial"/>
                <a:cs typeface="Arial"/>
                <a:sym typeface="Arial"/>
              </a:rPr>
              <a:t>Muchos aprendices </a:t>
            </a:r>
            <a:r>
              <a:rPr b="1" lang="es-CO" sz="1600">
                <a:latin typeface="Arial"/>
                <a:ea typeface="Arial"/>
                <a:cs typeface="Arial"/>
                <a:sym typeface="Arial"/>
              </a:rPr>
              <a:t>quieren mejorar su bienestar y adoptar rutinas saludables</a:t>
            </a:r>
            <a:r>
              <a:rPr lang="es-CO" sz="1600">
                <a:latin typeface="Arial"/>
                <a:ea typeface="Arial"/>
                <a:cs typeface="Arial"/>
                <a:sym typeface="Arial"/>
              </a:rPr>
              <a:t>, pero terminan </a:t>
            </a:r>
            <a:r>
              <a:rPr b="1" lang="es-CO" sz="1600">
                <a:latin typeface="Arial"/>
                <a:ea typeface="Arial"/>
                <a:cs typeface="Arial"/>
                <a:sym typeface="Arial"/>
              </a:rPr>
              <a:t>abandonando el proceso por falta de guía, seguimiento y motivación constante</a:t>
            </a:r>
            <a:r>
              <a:rPr lang="es-CO" sz="1600">
                <a:latin typeface="Arial"/>
                <a:ea typeface="Arial"/>
                <a:cs typeface="Arial"/>
                <a:sym typeface="Arial"/>
              </a:rPr>
              <a:t>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s-CO" sz="1600">
                <a:latin typeface="Arial"/>
                <a:ea typeface="Arial"/>
                <a:cs typeface="Arial"/>
                <a:sym typeface="Arial"/>
              </a:rPr>
              <a:t>Además, dentro del SENA existe un grupo importante de aprendices que deben </a:t>
            </a:r>
            <a:r>
              <a:rPr b="1" lang="es-CO" sz="1600">
                <a:latin typeface="Arial"/>
                <a:ea typeface="Arial"/>
                <a:cs typeface="Arial"/>
                <a:sym typeface="Arial"/>
              </a:rPr>
              <a:t>cumplir con un número específico de horas lúdicas</a:t>
            </a:r>
            <a:r>
              <a:rPr lang="es-CO" sz="1600">
                <a:latin typeface="Arial"/>
                <a:ea typeface="Arial"/>
                <a:cs typeface="Arial"/>
                <a:sym typeface="Arial"/>
              </a:rPr>
              <a:t> como parte de los requisitos de su programa de formación. Sin embargo, no cuentan con un </a:t>
            </a:r>
            <a:r>
              <a:rPr b="1" lang="es-CO" sz="1600">
                <a:latin typeface="Arial"/>
                <a:ea typeface="Arial"/>
                <a:cs typeface="Arial"/>
                <a:sym typeface="Arial"/>
              </a:rPr>
              <a:t>sistema digital que facilite ese seguimiento de manera eficiente y verificable</a:t>
            </a:r>
            <a:r>
              <a:rPr lang="es-CO" sz="1600">
                <a:latin typeface="Arial"/>
                <a:ea typeface="Arial"/>
                <a:cs typeface="Arial"/>
                <a:sym typeface="Arial"/>
              </a:rPr>
              <a:t>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g368d12033ef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8d12033ef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s-CO" sz="3200"/>
              <a:t>Arnoby</a:t>
            </a:r>
            <a:endParaRPr sz="3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-CO" sz="1400">
                <a:latin typeface="Arial"/>
                <a:ea typeface="Arial"/>
                <a:cs typeface="Arial"/>
                <a:sym typeface="Arial"/>
              </a:rPr>
              <a:t>Para el desarrollo de nuestro proyecto implementamos la </a:t>
            </a:r>
            <a:r>
              <a:rPr b="1" lang="es-CO" sz="1400">
                <a:latin typeface="Arial"/>
                <a:ea typeface="Arial"/>
                <a:cs typeface="Arial"/>
                <a:sym typeface="Arial"/>
              </a:rPr>
              <a:t>metodología ágil Scrum</a:t>
            </a:r>
            <a:r>
              <a:rPr lang="es-CO" sz="1400">
                <a:latin typeface="Arial"/>
                <a:ea typeface="Arial"/>
                <a:cs typeface="Arial"/>
                <a:sym typeface="Arial"/>
              </a:rPr>
              <a:t>, la cual nos permitió trabajar de forma </a:t>
            </a:r>
            <a:r>
              <a:rPr b="1" lang="es-CO" sz="1400">
                <a:latin typeface="Arial"/>
                <a:ea typeface="Arial"/>
                <a:cs typeface="Arial"/>
                <a:sym typeface="Arial"/>
              </a:rPr>
              <a:t>colaborativa, organizada y enfocada en resultados</a:t>
            </a:r>
            <a:r>
              <a:rPr lang="es-CO" sz="1400">
                <a:latin typeface="Arial"/>
                <a:ea typeface="Arial"/>
                <a:cs typeface="Arial"/>
                <a:sym typeface="Arial"/>
              </a:rPr>
              <a:t>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-CO" sz="1400">
                <a:latin typeface="Arial"/>
                <a:ea typeface="Arial"/>
                <a:cs typeface="Arial"/>
                <a:sym typeface="Arial"/>
              </a:rPr>
              <a:t>Scrum nos brindó una estructura flexible basada en </a:t>
            </a:r>
            <a:r>
              <a:rPr b="1" lang="es-CO" sz="1400">
                <a:latin typeface="Arial"/>
                <a:ea typeface="Arial"/>
                <a:cs typeface="Arial"/>
                <a:sym typeface="Arial"/>
              </a:rPr>
              <a:t>sprints o ciclos de trabajo cortos</a:t>
            </a:r>
            <a:r>
              <a:rPr lang="es-CO" sz="1400">
                <a:latin typeface="Arial"/>
                <a:ea typeface="Arial"/>
                <a:cs typeface="Arial"/>
                <a:sym typeface="Arial"/>
              </a:rPr>
              <a:t>, donde al inicio de cada sprint planificábamos las tareas prioritarias y al final realizábamos una revisión de los avances logrados.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-CO" sz="1400">
                <a:latin typeface="Arial"/>
                <a:ea typeface="Arial"/>
                <a:cs typeface="Arial"/>
                <a:sym typeface="Arial"/>
              </a:rPr>
              <a:t>Este enfoque nos permitió </a:t>
            </a:r>
            <a:r>
              <a:rPr b="1" lang="es-CO" sz="1400">
                <a:latin typeface="Arial"/>
                <a:ea typeface="Arial"/>
                <a:cs typeface="Arial"/>
                <a:sym typeface="Arial"/>
              </a:rPr>
              <a:t>adaptarnos fácilmente a los cambios</a:t>
            </a:r>
            <a:r>
              <a:rPr lang="es-CO" sz="1400">
                <a:latin typeface="Arial"/>
                <a:ea typeface="Arial"/>
                <a:cs typeface="Arial"/>
                <a:sym typeface="Arial"/>
              </a:rPr>
              <a:t>, mejorar continuamente y asegurar que cada funcionalidad desarrollada aportara valor real al usuario.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-CO" sz="1400">
                <a:latin typeface="Arial"/>
                <a:ea typeface="Arial"/>
                <a:cs typeface="Arial"/>
                <a:sym typeface="Arial"/>
              </a:rPr>
              <a:t>Dentro del equipo definimos los </a:t>
            </a:r>
            <a:r>
              <a:rPr b="1" lang="es-CO" sz="1400">
                <a:latin typeface="Arial"/>
                <a:ea typeface="Arial"/>
                <a:cs typeface="Arial"/>
                <a:sym typeface="Arial"/>
              </a:rPr>
              <a:t>roles principales</a:t>
            </a:r>
            <a:r>
              <a:rPr lang="es-CO" sz="1400"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s-CO" sz="1400">
                <a:latin typeface="Arial"/>
                <a:ea typeface="Arial"/>
                <a:cs typeface="Arial"/>
                <a:sym typeface="Arial"/>
              </a:rPr>
            </a:br>
            <a:r>
              <a:rPr lang="es-CO" sz="1400">
                <a:latin typeface="Arial"/>
                <a:ea typeface="Arial"/>
                <a:cs typeface="Arial"/>
                <a:sym typeface="Arial"/>
              </a:rPr>
              <a:t> el </a:t>
            </a:r>
            <a:r>
              <a:rPr b="1" lang="es-CO" sz="1400">
                <a:latin typeface="Arial"/>
                <a:ea typeface="Arial"/>
                <a:cs typeface="Arial"/>
                <a:sym typeface="Arial"/>
              </a:rPr>
              <a:t>Product Owner</a:t>
            </a:r>
            <a:r>
              <a:rPr lang="es-CO" sz="1400">
                <a:latin typeface="Arial"/>
                <a:ea typeface="Arial"/>
                <a:cs typeface="Arial"/>
                <a:sym typeface="Arial"/>
              </a:rPr>
              <a:t>, encargado de priorizar los requerimientos y velar por las necesidades del usuario;</a:t>
            </a:r>
            <a:br>
              <a:rPr lang="es-CO" sz="1400">
                <a:latin typeface="Arial"/>
                <a:ea typeface="Arial"/>
                <a:cs typeface="Arial"/>
                <a:sym typeface="Arial"/>
              </a:rPr>
            </a:br>
            <a:r>
              <a:rPr lang="es-CO" sz="1400">
                <a:latin typeface="Arial"/>
                <a:ea typeface="Arial"/>
                <a:cs typeface="Arial"/>
                <a:sym typeface="Arial"/>
              </a:rPr>
              <a:t> el </a:t>
            </a:r>
            <a:r>
              <a:rPr b="1" lang="es-CO" sz="1400">
                <a:latin typeface="Arial"/>
                <a:ea typeface="Arial"/>
                <a:cs typeface="Arial"/>
                <a:sym typeface="Arial"/>
              </a:rPr>
              <a:t>Scrum Master</a:t>
            </a:r>
            <a:r>
              <a:rPr lang="es-CO" sz="1400">
                <a:latin typeface="Arial"/>
                <a:ea typeface="Arial"/>
                <a:cs typeface="Arial"/>
                <a:sym typeface="Arial"/>
              </a:rPr>
              <a:t>, quien facilitó la comunicación, eliminó impedimentos y garantizó el cumplimiento de la metodología;</a:t>
            </a:r>
            <a:br>
              <a:rPr lang="es-CO" sz="1400">
                <a:latin typeface="Arial"/>
                <a:ea typeface="Arial"/>
                <a:cs typeface="Arial"/>
                <a:sym typeface="Arial"/>
              </a:rPr>
            </a:br>
            <a:r>
              <a:rPr lang="es-CO" sz="1400">
                <a:latin typeface="Arial"/>
                <a:ea typeface="Arial"/>
                <a:cs typeface="Arial"/>
                <a:sym typeface="Arial"/>
              </a:rPr>
              <a:t> y el </a:t>
            </a:r>
            <a:r>
              <a:rPr b="1" lang="es-CO" sz="1400">
                <a:latin typeface="Arial"/>
                <a:ea typeface="Arial"/>
                <a:cs typeface="Arial"/>
                <a:sym typeface="Arial"/>
              </a:rPr>
              <a:t>equipo de desarrollo</a:t>
            </a:r>
            <a:r>
              <a:rPr lang="es-CO" sz="1400">
                <a:latin typeface="Arial"/>
                <a:ea typeface="Arial"/>
                <a:cs typeface="Arial"/>
                <a:sym typeface="Arial"/>
              </a:rPr>
              <a:t>, responsable de implementar y probar cada módulo del sistema.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-CO" sz="1400">
                <a:latin typeface="Arial"/>
                <a:ea typeface="Arial"/>
                <a:cs typeface="Arial"/>
                <a:sym typeface="Arial"/>
              </a:rPr>
              <a:t>Gracias a Scrum, logramos mantener una </a:t>
            </a:r>
            <a:r>
              <a:rPr b="1" lang="es-CO" sz="1400">
                <a:latin typeface="Arial"/>
                <a:ea typeface="Arial"/>
                <a:cs typeface="Arial"/>
                <a:sym typeface="Arial"/>
              </a:rPr>
              <a:t>entrega continua</a:t>
            </a:r>
            <a:r>
              <a:rPr lang="es-CO" sz="1400">
                <a:latin typeface="Arial"/>
                <a:ea typeface="Arial"/>
                <a:cs typeface="Arial"/>
                <a:sym typeface="Arial"/>
              </a:rPr>
              <a:t>, con </a:t>
            </a:r>
            <a:r>
              <a:rPr b="1" lang="es-CO" sz="1400">
                <a:latin typeface="Arial"/>
                <a:ea typeface="Arial"/>
                <a:cs typeface="Arial"/>
                <a:sym typeface="Arial"/>
              </a:rPr>
              <a:t>revisiones semanales y demostraciones funcionales</a:t>
            </a:r>
            <a:r>
              <a:rPr lang="es-CO" sz="1400">
                <a:latin typeface="Arial"/>
                <a:ea typeface="Arial"/>
                <a:cs typeface="Arial"/>
                <a:sym typeface="Arial"/>
              </a:rPr>
              <a:t>, lo que permitió validar constantemente el producto y mantener una comunicación fluida con todos los miembros del equipo.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g368d12033ef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8a245f20c0_0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s-CO" sz="3200"/>
              <a:t>Eduardo </a:t>
            </a:r>
            <a:endParaRPr sz="3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-CO" sz="1300">
                <a:latin typeface="Arial"/>
                <a:ea typeface="Arial"/>
                <a:cs typeface="Arial"/>
                <a:sym typeface="Arial"/>
              </a:rPr>
              <a:t>Como respuesta a las necesidades identificadas, presentamos </a:t>
            </a:r>
            <a:r>
              <a:rPr b="1" lang="es-CO" sz="1300">
                <a:latin typeface="Arial"/>
                <a:ea typeface="Arial"/>
                <a:cs typeface="Arial"/>
                <a:sym typeface="Arial"/>
              </a:rPr>
              <a:t>HealthU</a:t>
            </a:r>
            <a:r>
              <a:rPr lang="es-CO" sz="1300">
                <a:latin typeface="Arial"/>
                <a:ea typeface="Arial"/>
                <a:cs typeface="Arial"/>
                <a:sym typeface="Arial"/>
              </a:rPr>
              <a:t>, una </a:t>
            </a:r>
            <a:r>
              <a:rPr b="1" lang="es-CO" sz="1300">
                <a:latin typeface="Arial"/>
                <a:ea typeface="Arial"/>
                <a:cs typeface="Arial"/>
                <a:sym typeface="Arial"/>
              </a:rPr>
              <a:t>app mobile</a:t>
            </a:r>
            <a:r>
              <a:rPr lang="es-CO" sz="1300">
                <a:latin typeface="Arial"/>
                <a:ea typeface="Arial"/>
                <a:cs typeface="Arial"/>
                <a:sym typeface="Arial"/>
              </a:rPr>
              <a:t>, diseñada especialmente para los aprendices del SENA.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-CO" sz="1300">
                <a:latin typeface="Arial"/>
                <a:ea typeface="Arial"/>
                <a:cs typeface="Arial"/>
                <a:sym typeface="Arial"/>
              </a:rPr>
              <a:t>Es una herramienta que permite </a:t>
            </a:r>
            <a:r>
              <a:rPr b="1" lang="es-CO" sz="1300">
                <a:latin typeface="Arial"/>
                <a:ea typeface="Arial"/>
                <a:cs typeface="Arial"/>
                <a:sym typeface="Arial"/>
              </a:rPr>
              <a:t>registrar medidas físicas y hábitos saludables</a:t>
            </a:r>
            <a:r>
              <a:rPr lang="es-CO" sz="1300">
                <a:latin typeface="Arial"/>
                <a:ea typeface="Arial"/>
                <a:cs typeface="Arial"/>
                <a:sym typeface="Arial"/>
              </a:rPr>
              <a:t>, brindando seguimiento continuo al progreso de cada usuario.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-CO" sz="1300">
                <a:latin typeface="Arial"/>
                <a:ea typeface="Arial"/>
                <a:cs typeface="Arial"/>
                <a:sym typeface="Arial"/>
              </a:rPr>
              <a:t>A través de </a:t>
            </a:r>
            <a:r>
              <a:rPr b="1" lang="es-CO" sz="1300">
                <a:latin typeface="Arial"/>
                <a:ea typeface="Arial"/>
                <a:cs typeface="Arial"/>
                <a:sym typeface="Arial"/>
              </a:rPr>
              <a:t>retos motivacionales y dinámicas interactivas</a:t>
            </a:r>
            <a:r>
              <a:rPr lang="es-CO" sz="1300">
                <a:latin typeface="Arial"/>
                <a:ea typeface="Arial"/>
                <a:cs typeface="Arial"/>
                <a:sym typeface="Arial"/>
              </a:rPr>
              <a:t>, la aplicación impulsa la constancia y el trabajo en equipo, convirtiendo la actividad física en una experiencia divertida y orientada a resultados.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-CO" sz="1300">
                <a:latin typeface="Arial"/>
                <a:ea typeface="Arial"/>
                <a:cs typeface="Arial"/>
                <a:sym typeface="Arial"/>
              </a:rPr>
              <a:t>Además, </a:t>
            </a:r>
            <a:r>
              <a:rPr b="1" lang="es-CO" sz="1300">
                <a:latin typeface="Arial"/>
                <a:ea typeface="Arial"/>
                <a:cs typeface="Arial"/>
                <a:sym typeface="Arial"/>
              </a:rPr>
              <a:t>integra la gestión de las horas lúdicas</a:t>
            </a:r>
            <a:r>
              <a:rPr lang="es-CO" sz="1300">
                <a:latin typeface="Arial"/>
                <a:ea typeface="Arial"/>
                <a:cs typeface="Arial"/>
                <a:sym typeface="Arial"/>
              </a:rPr>
              <a:t>, permitiendo que el aprendiz </a:t>
            </a:r>
            <a:r>
              <a:rPr b="1" lang="es-CO" sz="1300">
                <a:latin typeface="Arial"/>
                <a:ea typeface="Arial"/>
                <a:cs typeface="Arial"/>
                <a:sym typeface="Arial"/>
              </a:rPr>
              <a:t>cumpla con este requisito académico mientras se ejercita y mejora su bienestar físico y mental</a:t>
            </a:r>
            <a:r>
              <a:rPr lang="es-CO" sz="1300">
                <a:latin typeface="Arial"/>
                <a:ea typeface="Arial"/>
                <a:cs typeface="Arial"/>
                <a:sym typeface="Arial"/>
              </a:rPr>
              <a:t>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-CO" sz="1300">
                <a:latin typeface="Arial"/>
                <a:ea typeface="Arial"/>
                <a:cs typeface="Arial"/>
                <a:sym typeface="Arial"/>
              </a:rPr>
              <a:t>En p</a:t>
            </a:r>
            <a:r>
              <a:rPr lang="es-CO" sz="1100">
                <a:latin typeface="Arial"/>
                <a:ea typeface="Arial"/>
                <a:cs typeface="Arial"/>
                <a:sym typeface="Arial"/>
              </a:rPr>
              <a:t>ocas palabras, </a:t>
            </a:r>
            <a:r>
              <a:rPr i="1" lang="es-CO" sz="1100">
                <a:latin typeface="Arial"/>
                <a:ea typeface="Arial"/>
                <a:cs typeface="Arial"/>
                <a:sym typeface="Arial"/>
              </a:rPr>
              <a:t>HealthU</a:t>
            </a:r>
            <a:r>
              <a:rPr lang="es-CO" sz="1100">
                <a:latin typeface="Arial"/>
                <a:ea typeface="Arial"/>
                <a:cs typeface="Arial"/>
                <a:sym typeface="Arial"/>
              </a:rPr>
              <a:t> combina </a:t>
            </a:r>
            <a:r>
              <a:rPr b="1" lang="es-CO" sz="1100">
                <a:latin typeface="Arial"/>
                <a:ea typeface="Arial"/>
                <a:cs typeface="Arial"/>
                <a:sym typeface="Arial"/>
              </a:rPr>
              <a:t>tecnología, motivación y bienestar</a:t>
            </a:r>
            <a:r>
              <a:rPr lang="es-CO" sz="1100">
                <a:latin typeface="Arial"/>
                <a:ea typeface="Arial"/>
                <a:cs typeface="Arial"/>
                <a:sym typeface="Arial"/>
              </a:rPr>
              <a:t>, creando un entorno digital donde los aprendices pueden </a:t>
            </a:r>
            <a:r>
              <a:rPr b="1" lang="es-CO" sz="1100">
                <a:latin typeface="Arial"/>
                <a:ea typeface="Arial"/>
                <a:cs typeface="Arial"/>
                <a:sym typeface="Arial"/>
              </a:rPr>
              <a:t>entrenar, progresar y alcanzar sus metas personales</a:t>
            </a:r>
            <a:r>
              <a:rPr lang="es-CO" sz="1100">
                <a:latin typeface="Arial"/>
                <a:ea typeface="Arial"/>
                <a:cs typeface="Arial"/>
                <a:sym typeface="Arial"/>
              </a:rPr>
              <a:t> dentro del ecosistema SENA.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" name="Google Shape;117;g38a245f20c0_0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8a245f20c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s-CO" sz="1500">
                <a:latin typeface="Arial"/>
                <a:ea typeface="Arial"/>
                <a:cs typeface="Arial"/>
                <a:sym typeface="Arial"/>
              </a:rPr>
              <a:t>Andres Arias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500">
                <a:latin typeface="Arial"/>
                <a:ea typeface="Arial"/>
                <a:cs typeface="Arial"/>
                <a:sym typeface="Arial"/>
              </a:rPr>
              <a:t>En esta diapositiva podemos observar la arquitectura general de nuestro sistema </a:t>
            </a:r>
            <a:r>
              <a:rPr i="1" lang="es-CO" sz="1500">
                <a:latin typeface="Arial"/>
                <a:ea typeface="Arial"/>
                <a:cs typeface="Arial"/>
                <a:sym typeface="Arial"/>
              </a:rPr>
              <a:t>HealthU</a:t>
            </a:r>
            <a:r>
              <a:rPr lang="es-CO" sz="1500">
                <a:latin typeface="Arial"/>
                <a:ea typeface="Arial"/>
                <a:cs typeface="Arial"/>
                <a:sym typeface="Arial"/>
              </a:rPr>
              <a:t>, diseñada bajo un enfoque modular, escalable y orientado a servicios.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500">
                <a:latin typeface="Arial"/>
                <a:ea typeface="Arial"/>
                <a:cs typeface="Arial"/>
                <a:sym typeface="Arial"/>
              </a:rPr>
              <a:t>El ecosistema está compuesto por </a:t>
            </a:r>
            <a:r>
              <a:rPr b="1" lang="es-CO" sz="1500">
                <a:latin typeface="Arial"/>
                <a:ea typeface="Arial"/>
                <a:cs typeface="Arial"/>
                <a:sym typeface="Arial"/>
              </a:rPr>
              <a:t>dos clientes principales</a:t>
            </a:r>
            <a:r>
              <a:rPr lang="es-CO" sz="1500"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s-CO" sz="1500">
                <a:latin typeface="Arial"/>
                <a:ea typeface="Arial"/>
                <a:cs typeface="Arial"/>
                <a:sym typeface="Arial"/>
              </a:rPr>
            </a:br>
            <a:r>
              <a:rPr lang="es-CO" sz="1500">
                <a:latin typeface="Arial"/>
                <a:ea typeface="Arial"/>
                <a:cs typeface="Arial"/>
                <a:sym typeface="Arial"/>
              </a:rPr>
              <a:t> por un lado, una </a:t>
            </a:r>
            <a:r>
              <a:rPr b="1" lang="es-CO" sz="1500">
                <a:latin typeface="Arial"/>
                <a:ea typeface="Arial"/>
                <a:cs typeface="Arial"/>
                <a:sym typeface="Arial"/>
              </a:rPr>
              <a:t>aplicación web desarrollada en Angular</a:t>
            </a:r>
            <a:r>
              <a:rPr lang="es-CO" sz="1500">
                <a:latin typeface="Arial"/>
                <a:ea typeface="Arial"/>
                <a:cs typeface="Arial"/>
                <a:sym typeface="Arial"/>
              </a:rPr>
              <a:t>, que permite al </a:t>
            </a:r>
            <a:r>
              <a:rPr b="1" lang="es-CO" sz="1500">
                <a:latin typeface="Arial"/>
                <a:ea typeface="Arial"/>
                <a:cs typeface="Arial"/>
                <a:sym typeface="Arial"/>
              </a:rPr>
              <a:t>administrador o instructor</a:t>
            </a:r>
            <a:r>
              <a:rPr lang="es-CO" sz="1500">
                <a:latin typeface="Arial"/>
                <a:ea typeface="Arial"/>
                <a:cs typeface="Arial"/>
                <a:sym typeface="Arial"/>
              </a:rPr>
              <a:t> gestionar usuarios, rutinas, desafíos y métricas de desempeño;</a:t>
            </a:r>
            <a:br>
              <a:rPr lang="es-CO" sz="1500">
                <a:latin typeface="Arial"/>
                <a:ea typeface="Arial"/>
                <a:cs typeface="Arial"/>
                <a:sym typeface="Arial"/>
              </a:rPr>
            </a:br>
            <a:r>
              <a:rPr lang="es-CO" sz="1500">
                <a:latin typeface="Arial"/>
                <a:ea typeface="Arial"/>
                <a:cs typeface="Arial"/>
                <a:sym typeface="Arial"/>
              </a:rPr>
              <a:t> y por otro lado, una </a:t>
            </a:r>
            <a:r>
              <a:rPr b="1" lang="es-CO" sz="1500">
                <a:latin typeface="Arial"/>
                <a:ea typeface="Arial"/>
                <a:cs typeface="Arial"/>
                <a:sym typeface="Arial"/>
              </a:rPr>
              <a:t>aplicación móvil construida en Flutter</a:t>
            </a:r>
            <a:r>
              <a:rPr lang="es-CO" sz="1500">
                <a:latin typeface="Arial"/>
                <a:ea typeface="Arial"/>
                <a:cs typeface="Arial"/>
                <a:sym typeface="Arial"/>
              </a:rPr>
              <a:t>, orientada al </a:t>
            </a:r>
            <a:r>
              <a:rPr b="1" lang="es-CO" sz="1500">
                <a:latin typeface="Arial"/>
                <a:ea typeface="Arial"/>
                <a:cs typeface="Arial"/>
                <a:sym typeface="Arial"/>
              </a:rPr>
              <a:t>aprendiz SENA</a:t>
            </a:r>
            <a:r>
              <a:rPr lang="es-CO" sz="1500">
                <a:latin typeface="Arial"/>
                <a:ea typeface="Arial"/>
                <a:cs typeface="Arial"/>
                <a:sym typeface="Arial"/>
              </a:rPr>
              <a:t>, quien interactúa directamente con sus rutinas, registra su progreso y consulta estadísticas personales.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500">
                <a:latin typeface="Arial"/>
                <a:ea typeface="Arial"/>
                <a:cs typeface="Arial"/>
                <a:sym typeface="Arial"/>
              </a:rPr>
              <a:t>Ambos clientes se comunican con un </a:t>
            </a:r>
            <a:r>
              <a:rPr b="1" lang="es-CO" sz="1500">
                <a:latin typeface="Arial"/>
                <a:ea typeface="Arial"/>
                <a:cs typeface="Arial"/>
                <a:sym typeface="Arial"/>
              </a:rPr>
              <a:t>backend central desarrollado en Spring Boot</a:t>
            </a:r>
            <a:r>
              <a:rPr lang="es-CO" sz="1500">
                <a:latin typeface="Arial"/>
                <a:ea typeface="Arial"/>
                <a:cs typeface="Arial"/>
                <a:sym typeface="Arial"/>
              </a:rPr>
              <a:t>, que expone una </a:t>
            </a:r>
            <a:r>
              <a:rPr b="1" lang="es-CO" sz="1500">
                <a:latin typeface="Arial"/>
                <a:ea typeface="Arial"/>
                <a:cs typeface="Arial"/>
                <a:sym typeface="Arial"/>
              </a:rPr>
              <a:t>API REST</a:t>
            </a:r>
            <a:r>
              <a:rPr lang="es-CO" sz="1500">
                <a:latin typeface="Arial"/>
                <a:ea typeface="Arial"/>
                <a:cs typeface="Arial"/>
                <a:sym typeface="Arial"/>
              </a:rPr>
              <a:t> encargada de procesar las peticiones, aplicar la lógica de negocio y garantizar la seguridad a través de autenticación y validación de roles.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500">
                <a:latin typeface="Arial"/>
                <a:ea typeface="Arial"/>
                <a:cs typeface="Arial"/>
                <a:sym typeface="Arial"/>
              </a:rPr>
              <a:t>Esta API está </a:t>
            </a:r>
            <a:r>
              <a:rPr b="1" lang="es-CO" sz="1500">
                <a:latin typeface="Arial"/>
                <a:ea typeface="Arial"/>
                <a:cs typeface="Arial"/>
                <a:sym typeface="Arial"/>
              </a:rPr>
              <a:t>desplegada en una instancia Amazon EC2</a:t>
            </a:r>
            <a:r>
              <a:rPr lang="es-CO" sz="1500">
                <a:latin typeface="Arial"/>
                <a:ea typeface="Arial"/>
                <a:cs typeface="Arial"/>
                <a:sym typeface="Arial"/>
              </a:rPr>
              <a:t>, dentro del entorno de </a:t>
            </a:r>
            <a:r>
              <a:rPr b="1" lang="es-CO" sz="1500">
                <a:latin typeface="Arial"/>
                <a:ea typeface="Arial"/>
                <a:cs typeface="Arial"/>
                <a:sym typeface="Arial"/>
              </a:rPr>
              <a:t>Amazon Web Services (AWS)</a:t>
            </a:r>
            <a:r>
              <a:rPr lang="es-CO" sz="1500">
                <a:latin typeface="Arial"/>
                <a:ea typeface="Arial"/>
                <a:cs typeface="Arial"/>
                <a:sym typeface="Arial"/>
              </a:rPr>
              <a:t>, lo que nos brinda alta disponibilidad y facilidad de escalamiento.</a:t>
            </a:r>
            <a:br>
              <a:rPr lang="es-CO" sz="1500">
                <a:latin typeface="Arial"/>
                <a:ea typeface="Arial"/>
                <a:cs typeface="Arial"/>
                <a:sym typeface="Arial"/>
              </a:rPr>
            </a:br>
            <a:r>
              <a:rPr lang="es-CO" sz="1500">
                <a:latin typeface="Arial"/>
                <a:ea typeface="Arial"/>
                <a:cs typeface="Arial"/>
                <a:sym typeface="Arial"/>
              </a:rPr>
              <a:t> Además, el sistema utiliza </a:t>
            </a:r>
            <a:r>
              <a:rPr b="1" lang="es-CO" sz="1500">
                <a:latin typeface="Arial"/>
                <a:ea typeface="Arial"/>
                <a:cs typeface="Arial"/>
                <a:sym typeface="Arial"/>
              </a:rPr>
              <a:t>Amazon RDS</a:t>
            </a:r>
            <a:r>
              <a:rPr lang="es-CO" sz="1500">
                <a:latin typeface="Arial"/>
                <a:ea typeface="Arial"/>
                <a:cs typeface="Arial"/>
                <a:sym typeface="Arial"/>
              </a:rPr>
              <a:t> como servicio gestionado de base de datos, donde se aloja </a:t>
            </a:r>
            <a:r>
              <a:rPr b="1" lang="es-CO" sz="1500">
                <a:latin typeface="Arial"/>
                <a:ea typeface="Arial"/>
                <a:cs typeface="Arial"/>
                <a:sym typeface="Arial"/>
              </a:rPr>
              <a:t>MySQL</a:t>
            </a:r>
            <a:r>
              <a:rPr lang="es-CO" sz="1500">
                <a:latin typeface="Arial"/>
                <a:ea typeface="Arial"/>
                <a:cs typeface="Arial"/>
                <a:sym typeface="Arial"/>
              </a:rPr>
              <a:t>, que centraliza toda la información del sistema —usuarios, rutinas, mediciones y métricas— garantizando integridad y consistencia de los datos.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500">
                <a:latin typeface="Arial"/>
                <a:ea typeface="Arial"/>
                <a:cs typeface="Arial"/>
                <a:sym typeface="Arial"/>
              </a:rPr>
              <a:t>En conjunto, esta arquitectura permite una comunicación fluida entre los distintos componentes, facilita la administración remota desde la nube y asegura un rendimiento óptimo tanto para los usuarios móviles como para los administradores del sistema.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" name="Google Shape;125;g38a245f20c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8a245f20c0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CO" sz="1700"/>
              <a:t>Santiago Mera</a:t>
            </a:r>
            <a:br>
              <a:rPr lang="es-CO" sz="1600"/>
            </a:br>
            <a:br>
              <a:rPr lang="es-CO" sz="1600"/>
            </a:br>
            <a:r>
              <a:rPr lang="es-CO" sz="1600"/>
              <a:t>mencionar swagger para </a:t>
            </a:r>
            <a:r>
              <a:rPr lang="es-CO" sz="1600"/>
              <a:t>documentación</a:t>
            </a:r>
            <a:br>
              <a:rPr lang="es-CO" sz="1600"/>
            </a:br>
            <a:r>
              <a:rPr lang="es-CO" sz="1600"/>
              <a:t>junit para pruebas en </a:t>
            </a:r>
            <a:r>
              <a:rPr lang="es-CO" sz="1600"/>
              <a:t>spring boot</a:t>
            </a:r>
            <a:br>
              <a:rPr lang="es-CO" sz="1600"/>
            </a:br>
            <a:r>
              <a:rPr lang="es-CO" sz="1600"/>
              <a:t>aws- capa gratuita  para el servicio en la </a:t>
            </a:r>
            <a:r>
              <a:rPr lang="es-CO" sz="1600"/>
              <a:t>nube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 sz="1600"/>
              <a:t>y las demas que quiera mencionar</a:t>
            </a:r>
            <a:endParaRPr sz="1600"/>
          </a:p>
        </p:txBody>
      </p:sp>
      <p:sp>
        <p:nvSpPr>
          <p:cNvPr id="138" name="Google Shape;138;g38a245f20c0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68dbb32c86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s-CO" sz="1600">
                <a:latin typeface="Arial"/>
                <a:ea typeface="Arial"/>
                <a:cs typeface="Arial"/>
                <a:sym typeface="Arial"/>
              </a:rPr>
              <a:t>Santiago Mera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400">
                <a:latin typeface="Arial"/>
                <a:ea typeface="Arial"/>
                <a:cs typeface="Arial"/>
                <a:sym typeface="Arial"/>
              </a:rPr>
              <a:t>En esta diapositiva podemos ver las principales características del sistema </a:t>
            </a:r>
            <a:r>
              <a:rPr i="1" lang="es-CO" sz="1400">
                <a:latin typeface="Arial"/>
                <a:ea typeface="Arial"/>
                <a:cs typeface="Arial"/>
                <a:sym typeface="Arial"/>
              </a:rPr>
              <a:t>HealthU</a:t>
            </a:r>
            <a:r>
              <a:rPr lang="es-CO" sz="1400">
                <a:latin typeface="Arial"/>
                <a:ea typeface="Arial"/>
                <a:cs typeface="Arial"/>
                <a:sym typeface="Arial"/>
              </a:rPr>
              <a:t>, que integra tanto la parte funcional como el valor que aporta al usuario.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400">
                <a:latin typeface="Arial"/>
                <a:ea typeface="Arial"/>
                <a:cs typeface="Arial"/>
                <a:sym typeface="Arial"/>
              </a:rPr>
              <a:t>En cuanto a los </a:t>
            </a:r>
            <a:r>
              <a:rPr b="1" lang="es-CO" sz="1400">
                <a:latin typeface="Arial"/>
                <a:ea typeface="Arial"/>
                <a:cs typeface="Arial"/>
                <a:sym typeface="Arial"/>
              </a:rPr>
              <a:t>módulos principales</a:t>
            </a:r>
            <a:r>
              <a:rPr lang="es-CO" sz="1400">
                <a:latin typeface="Arial"/>
                <a:ea typeface="Arial"/>
                <a:cs typeface="Arial"/>
                <a:sym typeface="Arial"/>
              </a:rPr>
              <a:t>, el sistema cuenta con tres componentes clave: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400">
                <a:latin typeface="Arial"/>
                <a:ea typeface="Arial"/>
                <a:cs typeface="Arial"/>
                <a:sym typeface="Arial"/>
              </a:rPr>
              <a:t>Primero, la </a:t>
            </a:r>
            <a:r>
              <a:rPr b="1" lang="es-CO" sz="1400">
                <a:latin typeface="Arial"/>
                <a:ea typeface="Arial"/>
                <a:cs typeface="Arial"/>
                <a:sym typeface="Arial"/>
              </a:rPr>
              <a:t>generación de rutinas personalizadas</a:t>
            </a:r>
            <a:r>
              <a:rPr lang="es-CO" sz="1400">
                <a:latin typeface="Arial"/>
                <a:ea typeface="Arial"/>
                <a:cs typeface="Arial"/>
                <a:sym typeface="Arial"/>
              </a:rPr>
              <a:t>, que adapta los ejercicios al nivel, objetivos y disponibilidad de cada aprendiz.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400">
                <a:latin typeface="Arial"/>
                <a:ea typeface="Arial"/>
                <a:cs typeface="Arial"/>
                <a:sym typeface="Arial"/>
              </a:rPr>
              <a:t>Segundo, la </a:t>
            </a:r>
            <a:r>
              <a:rPr b="1" lang="es-CO" sz="1400">
                <a:latin typeface="Arial"/>
                <a:ea typeface="Arial"/>
                <a:cs typeface="Arial"/>
                <a:sym typeface="Arial"/>
              </a:rPr>
              <a:t>medición de frecuencia cardiaca</a:t>
            </a:r>
            <a:r>
              <a:rPr lang="es-CO" sz="1400">
                <a:latin typeface="Arial"/>
                <a:ea typeface="Arial"/>
                <a:cs typeface="Arial"/>
                <a:sym typeface="Arial"/>
              </a:rPr>
              <a:t>, que permite registrar los datos biométricos del usuario para monitorear su rendimiento físico en tiempo real.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400">
                <a:latin typeface="Arial"/>
                <a:ea typeface="Arial"/>
                <a:cs typeface="Arial"/>
                <a:sym typeface="Arial"/>
              </a:rPr>
              <a:t>Y tercero, la </a:t>
            </a:r>
            <a:r>
              <a:rPr b="1" lang="es-CO" sz="1400">
                <a:latin typeface="Arial"/>
                <a:ea typeface="Arial"/>
                <a:cs typeface="Arial"/>
                <a:sym typeface="Arial"/>
              </a:rPr>
              <a:t>gestión y control de la rutina</a:t>
            </a:r>
            <a:r>
              <a:rPr lang="es-CO" sz="1400">
                <a:latin typeface="Arial"/>
                <a:ea typeface="Arial"/>
                <a:cs typeface="Arial"/>
                <a:sym typeface="Arial"/>
              </a:rPr>
              <a:t>, donde el usuario puede visualizar sus avances, registrar el cumplimiento diario y recibir retroalimentación automática.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400">
                <a:latin typeface="Arial"/>
                <a:ea typeface="Arial"/>
                <a:cs typeface="Arial"/>
                <a:sym typeface="Arial"/>
              </a:rPr>
              <a:t>Ahora, desde el punto de vista del </a:t>
            </a:r>
            <a:r>
              <a:rPr b="1" lang="es-CO" sz="1400">
                <a:latin typeface="Arial"/>
                <a:ea typeface="Arial"/>
                <a:cs typeface="Arial"/>
                <a:sym typeface="Arial"/>
              </a:rPr>
              <a:t>valor para el usuario</a:t>
            </a:r>
            <a:r>
              <a:rPr lang="es-CO" sz="14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s-CO" sz="1400">
                <a:latin typeface="Arial"/>
                <a:ea typeface="Arial"/>
                <a:cs typeface="Arial"/>
                <a:sym typeface="Arial"/>
              </a:rPr>
              <a:t>HealthU</a:t>
            </a:r>
            <a:r>
              <a:rPr lang="es-CO" sz="1400">
                <a:latin typeface="Arial"/>
                <a:ea typeface="Arial"/>
                <a:cs typeface="Arial"/>
                <a:sym typeface="Arial"/>
              </a:rPr>
              <a:t> busca ir más allá de una simple aplicación de ejercicio: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400">
                <a:latin typeface="Arial"/>
                <a:ea typeface="Arial"/>
                <a:cs typeface="Arial"/>
                <a:sym typeface="Arial"/>
              </a:rPr>
              <a:t>Promueve la </a:t>
            </a:r>
            <a:r>
              <a:rPr b="1" lang="es-CO" sz="1400">
                <a:latin typeface="Arial"/>
                <a:ea typeface="Arial"/>
                <a:cs typeface="Arial"/>
                <a:sym typeface="Arial"/>
              </a:rPr>
              <a:t>motivación a través de retos</a:t>
            </a:r>
            <a:r>
              <a:rPr lang="es-CO" sz="1400">
                <a:latin typeface="Arial"/>
                <a:ea typeface="Arial"/>
                <a:cs typeface="Arial"/>
                <a:sym typeface="Arial"/>
              </a:rPr>
              <a:t>, generando una experiencia lúdica y competitiva entre los aprendices.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400">
                <a:latin typeface="Arial"/>
                <a:ea typeface="Arial"/>
                <a:cs typeface="Arial"/>
                <a:sym typeface="Arial"/>
              </a:rPr>
              <a:t>Facilita el </a:t>
            </a:r>
            <a:r>
              <a:rPr b="1" lang="es-CO" sz="1400">
                <a:latin typeface="Arial"/>
                <a:ea typeface="Arial"/>
                <a:cs typeface="Arial"/>
                <a:sym typeface="Arial"/>
              </a:rPr>
              <a:t>seguimiento del progreso</a:t>
            </a:r>
            <a:r>
              <a:rPr lang="es-CO" sz="1400">
                <a:latin typeface="Arial"/>
                <a:ea typeface="Arial"/>
                <a:cs typeface="Arial"/>
                <a:sym typeface="Arial"/>
              </a:rPr>
              <a:t>, permitiendo que tanto el aprendiz como el instructor puedan evaluar resultados de forma objetiva.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400">
                <a:latin typeface="Arial"/>
                <a:ea typeface="Arial"/>
                <a:cs typeface="Arial"/>
                <a:sym typeface="Arial"/>
              </a:rPr>
              <a:t>Y finalmente, mejora la </a:t>
            </a:r>
            <a:r>
              <a:rPr b="1" lang="es-CO" sz="1400">
                <a:latin typeface="Arial"/>
                <a:ea typeface="Arial"/>
                <a:cs typeface="Arial"/>
                <a:sym typeface="Arial"/>
              </a:rPr>
              <a:t>eficiencia en el cumplimiento de las horas lúdicas</a:t>
            </a:r>
            <a:r>
              <a:rPr lang="es-CO" sz="1400">
                <a:latin typeface="Arial"/>
                <a:ea typeface="Arial"/>
                <a:cs typeface="Arial"/>
                <a:sym typeface="Arial"/>
              </a:rPr>
              <a:t>, integrando tecnología y bienestar físico en una sola herramienta digital.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400">
                <a:latin typeface="Arial"/>
                <a:ea typeface="Arial"/>
                <a:cs typeface="Arial"/>
                <a:sym typeface="Arial"/>
              </a:rPr>
              <a:t>En resumen, </a:t>
            </a:r>
            <a:r>
              <a:rPr i="1" lang="es-CO" sz="1400">
                <a:latin typeface="Arial"/>
                <a:ea typeface="Arial"/>
                <a:cs typeface="Arial"/>
                <a:sym typeface="Arial"/>
              </a:rPr>
              <a:t>HealthU</a:t>
            </a:r>
            <a:r>
              <a:rPr lang="es-CO" sz="1400">
                <a:latin typeface="Arial"/>
                <a:ea typeface="Arial"/>
                <a:cs typeface="Arial"/>
                <a:sym typeface="Arial"/>
              </a:rPr>
              <a:t> combina salud, motivación y tecnología para fortalecer los hábitos saludables dentro del ecosistema SENA.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g368dbb32c86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8a245f20c0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s-CO" sz="1800">
                <a:latin typeface="Arial"/>
                <a:ea typeface="Arial"/>
                <a:cs typeface="Arial"/>
                <a:sym typeface="Arial"/>
              </a:rPr>
              <a:t>Jennifer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600">
                <a:latin typeface="Arial"/>
                <a:ea typeface="Arial"/>
                <a:cs typeface="Arial"/>
                <a:sym typeface="Arial"/>
              </a:rPr>
              <a:t>Con </a:t>
            </a:r>
            <a:r>
              <a:rPr i="1" lang="es-CO" sz="1600">
                <a:latin typeface="Arial"/>
                <a:ea typeface="Arial"/>
                <a:cs typeface="Arial"/>
                <a:sym typeface="Arial"/>
              </a:rPr>
              <a:t>HealthU</a:t>
            </a:r>
            <a:r>
              <a:rPr lang="es-CO" sz="1600">
                <a:latin typeface="Arial"/>
                <a:ea typeface="Arial"/>
                <a:cs typeface="Arial"/>
                <a:sym typeface="Arial"/>
              </a:rPr>
              <a:t> buscamos impactar directamente en el bienestar físico y mental de los aprendices, fortaleciendo su rendimiento académico y su sentido de comunidad.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600">
                <a:latin typeface="Arial"/>
                <a:ea typeface="Arial"/>
                <a:cs typeface="Arial"/>
                <a:sym typeface="Arial"/>
              </a:rPr>
              <a:t>Nuestro proyecto contribuye a los objetivos del SENA en materia de formación integral, salud ocupacional y aprovechamiento del tiempo libre.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600">
                <a:latin typeface="Arial"/>
                <a:ea typeface="Arial"/>
                <a:cs typeface="Arial"/>
                <a:sym typeface="Arial"/>
              </a:rPr>
              <a:t>Además, genera un espacio de competencia sana, trabajo en equipo y reconocimiento, donde cada esfuerzo tiene una recompensa tangible mediante la gamificacion convirtiendo el esfuerzo en diversion.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g38a245f20c0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s-CO" sz="1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1" lang="es-CO" sz="1600">
                <a:latin typeface="Arial"/>
                <a:ea typeface="Arial"/>
                <a:cs typeface="Arial"/>
                <a:sym typeface="Arial"/>
              </a:rPr>
              <a:t>“Transformar la salud es transformar vidas.”</a:t>
            </a:r>
            <a:endParaRPr i="1"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s-CO" sz="1600">
                <a:latin typeface="Arial"/>
                <a:ea typeface="Arial"/>
                <a:cs typeface="Arial"/>
                <a:sym typeface="Arial"/>
              </a:rPr>
              <a:t>“En </a:t>
            </a:r>
            <a:r>
              <a:rPr i="1" lang="es-CO" sz="1600">
                <a:latin typeface="Arial"/>
                <a:ea typeface="Arial"/>
                <a:cs typeface="Arial"/>
                <a:sym typeface="Arial"/>
              </a:rPr>
              <a:t>HealthU</a:t>
            </a:r>
            <a:r>
              <a:rPr lang="es-CO" sz="1600">
                <a:latin typeface="Arial"/>
                <a:ea typeface="Arial"/>
                <a:cs typeface="Arial"/>
                <a:sym typeface="Arial"/>
              </a:rPr>
              <a:t> creemos que los buenos hábitos se construyen paso a paso, pero también que la tecnología puede ser el mejor aliado para lograrlos.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s-CO" sz="1600">
                <a:latin typeface="Arial"/>
                <a:ea typeface="Arial"/>
                <a:cs typeface="Arial"/>
                <a:sym typeface="Arial"/>
              </a:rPr>
              <a:t>Nuestra visión es que cada aprendiz del SENA pueda </a:t>
            </a:r>
            <a:r>
              <a:rPr b="1" lang="es-CO" sz="1600">
                <a:latin typeface="Arial"/>
                <a:ea typeface="Arial"/>
                <a:cs typeface="Arial"/>
                <a:sym typeface="Arial"/>
              </a:rPr>
              <a:t>mejorar su salud, su motivación y su productividad</a:t>
            </a:r>
            <a:r>
              <a:rPr lang="es-CO" sz="1600">
                <a:latin typeface="Arial"/>
                <a:ea typeface="Arial"/>
                <a:cs typeface="Arial"/>
                <a:sym typeface="Arial"/>
              </a:rPr>
              <a:t>, mientras se divierte y gana recompensas.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i="1" lang="es-CO" sz="1600">
                <a:latin typeface="Arial"/>
                <a:ea typeface="Arial"/>
                <a:cs typeface="Arial"/>
                <a:sym typeface="Arial"/>
              </a:rPr>
              <a:t>HealthU</a:t>
            </a:r>
            <a:r>
              <a:rPr lang="es-CO" sz="1600">
                <a:latin typeface="Arial"/>
                <a:ea typeface="Arial"/>
                <a:cs typeface="Arial"/>
                <a:sym typeface="Arial"/>
              </a:rPr>
              <a:t>: tecnología con propósito humano.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-CO" sz="1600">
                <a:latin typeface="Arial"/>
                <a:ea typeface="Arial"/>
                <a:cs typeface="Arial"/>
                <a:sym typeface="Arial"/>
              </a:rPr>
              <a:t>Muchas gracias.”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EC388"/>
              </a:buClr>
              <a:buSzPts val="2400"/>
              <a:buNone/>
              <a:defRPr sz="2400">
                <a:solidFill>
                  <a:srgbClr val="8EC3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C388"/>
              </a:buClr>
              <a:buSzPts val="2000"/>
              <a:buNone/>
              <a:defRPr sz="2000">
                <a:solidFill>
                  <a:srgbClr val="8EC3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C388"/>
              </a:buClr>
              <a:buSzPts val="1800"/>
              <a:buNone/>
              <a:defRPr sz="1800">
                <a:solidFill>
                  <a:srgbClr val="8EC3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C388"/>
              </a:buClr>
              <a:buSzPts val="1600"/>
              <a:buNone/>
              <a:defRPr sz="1600">
                <a:solidFill>
                  <a:srgbClr val="8EC3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C388"/>
              </a:buClr>
              <a:buSzPts val="1600"/>
              <a:buNone/>
              <a:defRPr sz="1600">
                <a:solidFill>
                  <a:srgbClr val="8EC3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C388"/>
              </a:buClr>
              <a:buSzPts val="1600"/>
              <a:buNone/>
              <a:defRPr sz="1600">
                <a:solidFill>
                  <a:srgbClr val="8EC3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C388"/>
              </a:buClr>
              <a:buSzPts val="1600"/>
              <a:buNone/>
              <a:defRPr sz="1600">
                <a:solidFill>
                  <a:srgbClr val="8EC3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C388"/>
              </a:buClr>
              <a:buSzPts val="1600"/>
              <a:buNone/>
              <a:defRPr sz="1600">
                <a:solidFill>
                  <a:srgbClr val="8EC3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C388"/>
              </a:buClr>
              <a:buSzPts val="1600"/>
              <a:buNone/>
              <a:defRPr sz="1600">
                <a:solidFill>
                  <a:srgbClr val="8EC388"/>
                </a:solidFill>
              </a:defRPr>
            </a:lvl9pPr>
          </a:lstStyle>
          <a:p/>
        </p:txBody>
      </p:sp>
      <p:sp>
        <p:nvSpPr>
          <p:cNvPr id="34" name="Google Shape;34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C3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3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33.png"/><Relationship Id="rId6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39.png"/><Relationship Id="rId6" Type="http://schemas.openxmlformats.org/officeDocument/2006/relationships/image" Target="../media/image19.png"/><Relationship Id="rId7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image" Target="../media/image28.png"/><Relationship Id="rId11" Type="http://schemas.openxmlformats.org/officeDocument/2006/relationships/image" Target="../media/image14.png"/><Relationship Id="rId10" Type="http://schemas.openxmlformats.org/officeDocument/2006/relationships/image" Target="../media/image20.png"/><Relationship Id="rId21" Type="http://schemas.openxmlformats.org/officeDocument/2006/relationships/image" Target="../media/image21.png"/><Relationship Id="rId13" Type="http://schemas.openxmlformats.org/officeDocument/2006/relationships/image" Target="../media/image9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2.png"/><Relationship Id="rId9" Type="http://schemas.openxmlformats.org/officeDocument/2006/relationships/image" Target="../media/image16.png"/><Relationship Id="rId15" Type="http://schemas.openxmlformats.org/officeDocument/2006/relationships/image" Target="../media/image17.png"/><Relationship Id="rId14" Type="http://schemas.openxmlformats.org/officeDocument/2006/relationships/image" Target="../media/image18.png"/><Relationship Id="rId17" Type="http://schemas.openxmlformats.org/officeDocument/2006/relationships/image" Target="../media/image25.png"/><Relationship Id="rId16" Type="http://schemas.openxmlformats.org/officeDocument/2006/relationships/image" Target="../media/image24.png"/><Relationship Id="rId5" Type="http://schemas.openxmlformats.org/officeDocument/2006/relationships/image" Target="../media/image12.png"/><Relationship Id="rId19" Type="http://schemas.openxmlformats.org/officeDocument/2006/relationships/image" Target="../media/image27.png"/><Relationship Id="rId6" Type="http://schemas.openxmlformats.org/officeDocument/2006/relationships/image" Target="../media/image10.png"/><Relationship Id="rId18" Type="http://schemas.openxmlformats.org/officeDocument/2006/relationships/image" Target="../media/image23.png"/><Relationship Id="rId7" Type="http://schemas.openxmlformats.org/officeDocument/2006/relationships/image" Target="../media/image13.png"/><Relationship Id="rId8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26.png"/><Relationship Id="rId6" Type="http://schemas.openxmlformats.org/officeDocument/2006/relationships/image" Target="../media/image3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36.png"/></Relationships>
</file>

<file path=ppt/slides/_rels/slide9.xml.rels><?xml version="1.0" encoding="UTF-8" standalone="yes"?><Relationships xmlns="http://schemas.openxmlformats.org/package/2006/relationships"><Relationship Id="rId1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33.png"/><Relationship Id="rId5" Type="http://schemas.openxmlformats.org/officeDocument/2006/relationships/image" Target="../media/image31.png"/><Relationship Id="rId6" Type="http://schemas.openxmlformats.org/officeDocument/2006/relationships/image" Target="../media/image30.jpg"/><Relationship Id="rId7" Type="http://schemas.openxmlformats.org/officeDocument/2006/relationships/image" Target="../media/image29.png"/><Relationship Id="rId8" Type="http://schemas.openxmlformats.org/officeDocument/2006/relationships/image" Target="../media/image3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"/>
          <p:cNvPicPr preferRelativeResize="0"/>
          <p:nvPr/>
        </p:nvPicPr>
        <p:blipFill rotWithShape="1">
          <a:blip r:embed="rId4">
            <a:alphaModFix/>
          </a:blip>
          <a:srcRect b="22926" l="24976" r="24976" t="22927"/>
          <a:stretch/>
        </p:blipFill>
        <p:spPr>
          <a:xfrm>
            <a:off x="10578475" y="5359275"/>
            <a:ext cx="808725" cy="7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 txBox="1"/>
          <p:nvPr/>
        </p:nvSpPr>
        <p:spPr>
          <a:xfrm>
            <a:off x="2055300" y="2665175"/>
            <a:ext cx="788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CO" sz="30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Transforma tu salud y alcanza tu mejor versión.</a:t>
            </a:r>
            <a:endParaRPr b="1" i="1" sz="3000">
              <a:solidFill>
                <a:schemeClr val="accent4"/>
              </a:solidFill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4738048" y="1301100"/>
            <a:ext cx="27159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55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Health</a:t>
            </a:r>
            <a:r>
              <a:rPr b="1" lang="es-CO" sz="5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 </a:t>
            </a:r>
            <a:endParaRPr sz="5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" name="Google Shape;96;p1"/>
          <p:cNvPicPr preferRelativeResize="0"/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1536062" y="931200"/>
            <a:ext cx="8920676" cy="49956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"/>
          <p:cNvSpPr txBox="1"/>
          <p:nvPr/>
        </p:nvSpPr>
        <p:spPr>
          <a:xfrm>
            <a:off x="2605800" y="3589275"/>
            <a:ext cx="440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AutoNum type="arabicPeriod"/>
            </a:pPr>
            <a:r>
              <a:rPr lang="es-CO">
                <a:solidFill>
                  <a:schemeClr val="accent5"/>
                </a:solidFill>
              </a:rPr>
              <a:t>M</a:t>
            </a:r>
            <a:r>
              <a:rPr lang="es-CO">
                <a:solidFill>
                  <a:schemeClr val="accent5"/>
                </a:solidFill>
              </a:rPr>
              <a:t>antener hábitos saludables no es fácil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2703300" y="4267075"/>
            <a:ext cx="39216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CO">
                <a:solidFill>
                  <a:schemeClr val="accent5"/>
                </a:solidFill>
              </a:rPr>
              <a:t>2.  </a:t>
            </a:r>
            <a:r>
              <a:rPr lang="es-CO">
                <a:solidFill>
                  <a:schemeClr val="accent5"/>
                </a:solidFill>
              </a:rPr>
              <a:t>Convertir el ejercicio en algo divertido y con propósito</a:t>
            </a:r>
            <a:endParaRPr/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10"/>
          <p:cNvPicPr preferRelativeResize="0"/>
          <p:nvPr/>
        </p:nvPicPr>
        <p:blipFill rotWithShape="1">
          <a:blip r:embed="rId4">
            <a:alphaModFix/>
          </a:blip>
          <a:srcRect b="22926" l="24973" r="24978" t="22926"/>
          <a:stretch/>
        </p:blipFill>
        <p:spPr>
          <a:xfrm>
            <a:off x="11268897" y="-12"/>
            <a:ext cx="923111" cy="90876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0"/>
          <p:cNvSpPr txBox="1"/>
          <p:nvPr/>
        </p:nvSpPr>
        <p:spPr>
          <a:xfrm>
            <a:off x="10388677" y="6273830"/>
            <a:ext cx="206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Health</a:t>
            </a:r>
            <a:r>
              <a:rPr b="1" lang="es-CO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 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g368d12033ef_0_3"/>
          <p:cNvPicPr preferRelativeResize="0"/>
          <p:nvPr/>
        </p:nvPicPr>
        <p:blipFill rotWithShape="1">
          <a:blip r:embed="rId4">
            <a:alphaModFix/>
          </a:blip>
          <a:srcRect b="22926" l="24973" r="24978" t="22926"/>
          <a:stretch/>
        </p:blipFill>
        <p:spPr>
          <a:xfrm>
            <a:off x="10549022" y="767663"/>
            <a:ext cx="923111" cy="908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368d12033ef_0_3"/>
          <p:cNvPicPr preferRelativeResize="0"/>
          <p:nvPr/>
        </p:nvPicPr>
        <p:blipFill rotWithShape="1">
          <a:blip r:embed="rId5">
            <a:alphaModFix/>
          </a:blip>
          <a:srcRect b="8130" l="0" r="0" t="0"/>
          <a:stretch/>
        </p:blipFill>
        <p:spPr>
          <a:xfrm>
            <a:off x="7315850" y="2714050"/>
            <a:ext cx="3336075" cy="215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g368d12033ef_0_3"/>
          <p:cNvSpPr txBox="1"/>
          <p:nvPr/>
        </p:nvSpPr>
        <p:spPr>
          <a:xfrm>
            <a:off x="4596000" y="1011497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s-CO" sz="4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Problema</a:t>
            </a:r>
            <a:endParaRPr b="1" i="0" sz="4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g368d12033ef_0_3"/>
          <p:cNvSpPr txBox="1"/>
          <p:nvPr/>
        </p:nvSpPr>
        <p:spPr>
          <a:xfrm>
            <a:off x="9684742" y="5594395"/>
            <a:ext cx="206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Health</a:t>
            </a:r>
            <a:r>
              <a:rPr b="1" lang="es-CO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 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" name="Google Shape;107;g368d12033ef_0_3"/>
          <p:cNvPicPr preferRelativeResize="0"/>
          <p:nvPr/>
        </p:nvPicPr>
        <p:blipFill rotWithShape="1">
          <a:blip r:embed="rId6">
            <a:alphaModFix/>
          </a:blip>
          <a:srcRect b="3976" l="0" r="0" t="5443"/>
          <a:stretch/>
        </p:blipFill>
        <p:spPr>
          <a:xfrm>
            <a:off x="1005325" y="2252332"/>
            <a:ext cx="5788225" cy="361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g368d12033ef_0_18"/>
          <p:cNvPicPr preferRelativeResize="0"/>
          <p:nvPr/>
        </p:nvPicPr>
        <p:blipFill rotWithShape="1">
          <a:blip r:embed="rId4">
            <a:alphaModFix/>
          </a:blip>
          <a:srcRect b="22926" l="24973" r="24978" t="22926"/>
          <a:stretch/>
        </p:blipFill>
        <p:spPr>
          <a:xfrm>
            <a:off x="10677683" y="757648"/>
            <a:ext cx="750568" cy="7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368d12033ef_0_18"/>
          <p:cNvSpPr txBox="1"/>
          <p:nvPr/>
        </p:nvSpPr>
        <p:spPr>
          <a:xfrm>
            <a:off x="4556100" y="1120150"/>
            <a:ext cx="3079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s-CO" sz="4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Metodología</a:t>
            </a:r>
            <a:endParaRPr b="1" sz="40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" name="Google Shape;114;g368d12033ef_0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6063" y="2043575"/>
            <a:ext cx="6839875" cy="316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g38a245f20c0_0_76"/>
          <p:cNvPicPr preferRelativeResize="0"/>
          <p:nvPr/>
        </p:nvPicPr>
        <p:blipFill rotWithShape="1">
          <a:blip r:embed="rId4">
            <a:alphaModFix/>
          </a:blip>
          <a:srcRect b="22926" l="24973" r="24978" t="22926"/>
          <a:stretch/>
        </p:blipFill>
        <p:spPr>
          <a:xfrm>
            <a:off x="10677683" y="757648"/>
            <a:ext cx="750568" cy="7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38a245f20c0_0_76"/>
          <p:cNvSpPr txBox="1"/>
          <p:nvPr/>
        </p:nvSpPr>
        <p:spPr>
          <a:xfrm>
            <a:off x="4839750" y="1088025"/>
            <a:ext cx="2512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s-CO" sz="4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Solución</a:t>
            </a:r>
            <a:endParaRPr b="1" sz="40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1" name="Google Shape;121;g38a245f20c0_0_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56575" y="1929400"/>
            <a:ext cx="4362600" cy="3456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2" name="Google Shape;122;g38a245f20c0_0_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5375" y="1554900"/>
            <a:ext cx="3814975" cy="446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g38a245f20c0_0_0"/>
          <p:cNvPicPr preferRelativeResize="0"/>
          <p:nvPr/>
        </p:nvPicPr>
        <p:blipFill rotWithShape="1">
          <a:blip r:embed="rId4">
            <a:alphaModFix/>
          </a:blip>
          <a:srcRect b="22926" l="24973" r="24978" t="22926"/>
          <a:stretch/>
        </p:blipFill>
        <p:spPr>
          <a:xfrm>
            <a:off x="10508347" y="718013"/>
            <a:ext cx="923111" cy="90876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38a245f20c0_0_0"/>
          <p:cNvSpPr txBox="1"/>
          <p:nvPr/>
        </p:nvSpPr>
        <p:spPr>
          <a:xfrm>
            <a:off x="9635781" y="5603100"/>
            <a:ext cx="206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Health</a:t>
            </a:r>
            <a:r>
              <a:rPr b="1" lang="es-CO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 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g38a245f20c0_0_0" title="arquitectura sistema.png"/>
          <p:cNvPicPr preferRelativeResize="0"/>
          <p:nvPr/>
        </p:nvPicPr>
        <p:blipFill rotWithShape="1">
          <a:blip r:embed="rId5">
            <a:alphaModFix/>
          </a:blip>
          <a:srcRect b="-660" l="0" r="0" t="659"/>
          <a:stretch/>
        </p:blipFill>
        <p:spPr>
          <a:xfrm>
            <a:off x="3218468" y="1781484"/>
            <a:ext cx="7001352" cy="398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38a245f20c0_0_0"/>
          <p:cNvSpPr txBox="1"/>
          <p:nvPr/>
        </p:nvSpPr>
        <p:spPr>
          <a:xfrm>
            <a:off x="4630650" y="1127925"/>
            <a:ext cx="29307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Calibri"/>
              <a:buNone/>
            </a:pPr>
            <a:r>
              <a:rPr b="1" i="0" lang="es-CO" sz="40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Arquitectura </a:t>
            </a:r>
            <a:endParaRPr b="1" i="0" sz="4000" u="none" cap="none" strike="noStrike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g38a245f20c0_0_0"/>
          <p:cNvSpPr/>
          <p:nvPr/>
        </p:nvSpPr>
        <p:spPr>
          <a:xfrm>
            <a:off x="914600" y="5067700"/>
            <a:ext cx="2339100" cy="90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g38a245f20c0_0_0"/>
          <p:cNvSpPr/>
          <p:nvPr/>
        </p:nvSpPr>
        <p:spPr>
          <a:xfrm>
            <a:off x="3547975" y="3526900"/>
            <a:ext cx="504300" cy="50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g38a245f20c0_0_0"/>
          <p:cNvSpPr/>
          <p:nvPr/>
        </p:nvSpPr>
        <p:spPr>
          <a:xfrm>
            <a:off x="5706694" y="1364200"/>
            <a:ext cx="3291600" cy="3703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g38a245f20c0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121" y="2766484"/>
            <a:ext cx="2851316" cy="334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38a245f20c0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97025" y="1626775"/>
            <a:ext cx="1417500" cy="1122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8a245f20c0_0_5"/>
          <p:cNvSpPr txBox="1"/>
          <p:nvPr/>
        </p:nvSpPr>
        <p:spPr>
          <a:xfrm>
            <a:off x="9469081" y="5432650"/>
            <a:ext cx="2066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4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Health</a:t>
            </a:r>
            <a:r>
              <a:rPr b="1" lang="es-CO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 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g38a245f20c0_0_5"/>
          <p:cNvSpPr txBox="1"/>
          <p:nvPr/>
        </p:nvSpPr>
        <p:spPr>
          <a:xfrm>
            <a:off x="4355700" y="1015675"/>
            <a:ext cx="34806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Work Sans"/>
              <a:buNone/>
            </a:pPr>
            <a:r>
              <a:rPr b="1" lang="es-CO" sz="4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Tecnologías</a:t>
            </a:r>
            <a:endParaRPr b="1" i="0" sz="4000" u="none" cap="none" strike="noStrike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g38a245f20c0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9861" y="1650125"/>
            <a:ext cx="1513691" cy="85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38a245f20c0_0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27850" y="2959165"/>
            <a:ext cx="949150" cy="625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38a245f20c0_0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00050" y="4474100"/>
            <a:ext cx="696301" cy="69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38a245f20c0_0_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11423" y="3128055"/>
            <a:ext cx="750374" cy="1061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38a245f20c0_0_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2774" y="4231050"/>
            <a:ext cx="1024875" cy="1024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38a245f20c0_0_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36301" y="4295660"/>
            <a:ext cx="750375" cy="75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38a245f20c0_0_5"/>
          <p:cNvPicPr preferRelativeResize="0"/>
          <p:nvPr/>
        </p:nvPicPr>
        <p:blipFill rotWithShape="1">
          <a:blip r:embed="rId10">
            <a:alphaModFix/>
          </a:blip>
          <a:srcRect b="33505" l="22577" r="18505" t="7867"/>
          <a:stretch/>
        </p:blipFill>
        <p:spPr>
          <a:xfrm>
            <a:off x="9687387" y="2107238"/>
            <a:ext cx="750375" cy="746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38a245f20c0_0_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532963" y="2240938"/>
            <a:ext cx="624475" cy="62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38a245f20c0_0_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190789" y="2302302"/>
            <a:ext cx="856450" cy="85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38a245f20c0_0_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738739" y="4158401"/>
            <a:ext cx="1024875" cy="1024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38a245f20c0_0_5"/>
          <p:cNvPicPr preferRelativeResize="0"/>
          <p:nvPr/>
        </p:nvPicPr>
        <p:blipFill rotWithShape="1">
          <a:blip r:embed="rId14">
            <a:alphaModFix/>
          </a:blip>
          <a:srcRect b="0" l="19227" r="13450" t="0"/>
          <a:stretch/>
        </p:blipFill>
        <p:spPr>
          <a:xfrm>
            <a:off x="7700462" y="3225063"/>
            <a:ext cx="1167401" cy="8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38a245f20c0_0_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715388" y="2348300"/>
            <a:ext cx="949150" cy="94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38a245f20c0_0_5"/>
          <p:cNvSpPr/>
          <p:nvPr/>
        </p:nvSpPr>
        <p:spPr>
          <a:xfrm>
            <a:off x="888250" y="5165650"/>
            <a:ext cx="2281500" cy="8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g38a245f20c0_0_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228802" y="2665851"/>
            <a:ext cx="1057200" cy="1057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6" name="Google Shape;156;g38a245f20c0_0_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447775" y="3326512"/>
            <a:ext cx="750375" cy="737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38a245f20c0_0_5"/>
          <p:cNvPicPr preferRelativeResize="0"/>
          <p:nvPr/>
        </p:nvPicPr>
        <p:blipFill rotWithShape="1">
          <a:blip r:embed="rId18">
            <a:alphaModFix/>
          </a:blip>
          <a:srcRect b="35959" l="27429" r="28829" t="0"/>
          <a:stretch/>
        </p:blipFill>
        <p:spPr>
          <a:xfrm>
            <a:off x="4828973" y="2385083"/>
            <a:ext cx="949150" cy="781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38a245f20c0_0_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282824" y="3886785"/>
            <a:ext cx="949151" cy="949128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38a245f20c0_0_5"/>
          <p:cNvSpPr txBox="1"/>
          <p:nvPr/>
        </p:nvSpPr>
        <p:spPr>
          <a:xfrm>
            <a:off x="1201450" y="1094425"/>
            <a:ext cx="1390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 App</a:t>
            </a:r>
            <a:endParaRPr b="1"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g38a245f20c0_0_5"/>
          <p:cNvSpPr txBox="1"/>
          <p:nvPr/>
        </p:nvSpPr>
        <p:spPr>
          <a:xfrm>
            <a:off x="3441025" y="1748350"/>
            <a:ext cx="2943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Gestion/Versonamiento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g38a245f20c0_0_5"/>
          <p:cNvSpPr txBox="1"/>
          <p:nvPr/>
        </p:nvSpPr>
        <p:spPr>
          <a:xfrm>
            <a:off x="7012625" y="1733700"/>
            <a:ext cx="1390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Backend</a:t>
            </a:r>
            <a:endParaRPr b="1"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g38a245f20c0_0_5"/>
          <p:cNvSpPr txBox="1"/>
          <p:nvPr/>
        </p:nvSpPr>
        <p:spPr>
          <a:xfrm>
            <a:off x="3975010" y="4474100"/>
            <a:ext cx="1695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Mobile App</a:t>
            </a:r>
            <a:endParaRPr b="1"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3" name="Google Shape;163;g38a245f20c0_0_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127713" y="5012899"/>
            <a:ext cx="1390500" cy="88174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38a245f20c0_0_5"/>
          <p:cNvSpPr txBox="1"/>
          <p:nvPr/>
        </p:nvSpPr>
        <p:spPr>
          <a:xfrm>
            <a:off x="9776900" y="4016200"/>
            <a:ext cx="1390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Pruebas</a:t>
            </a:r>
            <a:endParaRPr b="1"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g38a245f20c0_0_5"/>
          <p:cNvSpPr txBox="1"/>
          <p:nvPr/>
        </p:nvSpPr>
        <p:spPr>
          <a:xfrm>
            <a:off x="9600050" y="1608450"/>
            <a:ext cx="1744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Despliegue</a:t>
            </a:r>
            <a:endParaRPr b="1"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6" name="Google Shape;166;g38a245f20c0_0_5"/>
          <p:cNvPicPr preferRelativeResize="0"/>
          <p:nvPr/>
        </p:nvPicPr>
        <p:blipFill rotWithShape="1">
          <a:blip r:embed="rId21">
            <a:alphaModFix/>
          </a:blip>
          <a:srcRect b="20451" l="0" r="9966" t="14499"/>
          <a:stretch/>
        </p:blipFill>
        <p:spPr>
          <a:xfrm>
            <a:off x="965888" y="4867763"/>
            <a:ext cx="2017220" cy="79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g368dbb32c86_0_10"/>
          <p:cNvPicPr preferRelativeResize="0"/>
          <p:nvPr/>
        </p:nvPicPr>
        <p:blipFill rotWithShape="1">
          <a:blip r:embed="rId4">
            <a:alphaModFix/>
          </a:blip>
          <a:srcRect b="22926" l="24973" r="24978" t="22926"/>
          <a:stretch/>
        </p:blipFill>
        <p:spPr>
          <a:xfrm>
            <a:off x="10435022" y="728213"/>
            <a:ext cx="923111" cy="90876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368dbb32c86_0_10"/>
          <p:cNvSpPr txBox="1"/>
          <p:nvPr/>
        </p:nvSpPr>
        <p:spPr>
          <a:xfrm>
            <a:off x="9648798" y="5576424"/>
            <a:ext cx="206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Health</a:t>
            </a:r>
            <a:r>
              <a:rPr b="1" lang="es-CO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 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g368dbb32c86_0_10"/>
          <p:cNvSpPr txBox="1"/>
          <p:nvPr/>
        </p:nvSpPr>
        <p:spPr>
          <a:xfrm>
            <a:off x="3755700" y="1099975"/>
            <a:ext cx="46806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Work Sans"/>
              <a:buNone/>
            </a:pPr>
            <a:r>
              <a:rPr b="1" lang="es-CO" sz="4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Módulos principales </a:t>
            </a:r>
            <a:endParaRPr b="1" sz="40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g368dbb32c86_0_10"/>
          <p:cNvSpPr txBox="1"/>
          <p:nvPr/>
        </p:nvSpPr>
        <p:spPr>
          <a:xfrm>
            <a:off x="1079150" y="1903858"/>
            <a:ext cx="327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7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5" name="Google Shape;175;g368dbb32c86_0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1400" y="1952175"/>
            <a:ext cx="6505725" cy="395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368dbb32c86_0_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42734" y="1903840"/>
            <a:ext cx="2008326" cy="389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g38a245f20c0_0_48"/>
          <p:cNvPicPr preferRelativeResize="0"/>
          <p:nvPr/>
        </p:nvPicPr>
        <p:blipFill rotWithShape="1">
          <a:blip r:embed="rId4">
            <a:alphaModFix/>
          </a:blip>
          <a:srcRect b="22926" l="24973" r="24978" t="22926"/>
          <a:stretch/>
        </p:blipFill>
        <p:spPr>
          <a:xfrm>
            <a:off x="10435022" y="728213"/>
            <a:ext cx="923111" cy="90876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38a245f20c0_0_48"/>
          <p:cNvSpPr txBox="1"/>
          <p:nvPr/>
        </p:nvSpPr>
        <p:spPr>
          <a:xfrm>
            <a:off x="9648798" y="5576424"/>
            <a:ext cx="206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Health</a:t>
            </a:r>
            <a:r>
              <a:rPr b="1" lang="es-CO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 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g38a245f20c0_0_48"/>
          <p:cNvSpPr txBox="1"/>
          <p:nvPr/>
        </p:nvSpPr>
        <p:spPr>
          <a:xfrm>
            <a:off x="1817600" y="2419225"/>
            <a:ext cx="47214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7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"/>
              <a:buChar char="●"/>
            </a:pPr>
            <a:r>
              <a:rPr lang="es-CO" sz="17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Fomenta hábitos saludables y permanencia en programas formativos.</a:t>
            </a:r>
            <a:endParaRPr sz="17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"/>
              <a:buChar char="●"/>
            </a:pPr>
            <a:r>
              <a:rPr lang="es-CO" sz="17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Datos para decisiones de bienestar estudiantil y comunitario.</a:t>
            </a:r>
            <a:endParaRPr sz="17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"/>
              <a:buChar char="●"/>
            </a:pPr>
            <a:r>
              <a:rPr lang="es-CO" sz="17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Acceso inclusivo y enfoque local.</a:t>
            </a:r>
            <a:endParaRPr sz="17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4" name="Google Shape;184;g38a245f20c0_0_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19375" y="2128300"/>
            <a:ext cx="3322150" cy="332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38a245f20c0_0_48"/>
          <p:cNvSpPr txBox="1"/>
          <p:nvPr/>
        </p:nvSpPr>
        <p:spPr>
          <a:xfrm>
            <a:off x="4355700" y="1247050"/>
            <a:ext cx="34806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Work Sans"/>
              <a:buNone/>
            </a:pPr>
            <a:r>
              <a:rPr b="1" lang="es-CO" sz="4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Impacto</a:t>
            </a:r>
            <a:endParaRPr b="1" sz="40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"/>
          <p:cNvPicPr preferRelativeResize="0"/>
          <p:nvPr/>
        </p:nvPicPr>
        <p:blipFill rotWithShape="1">
          <a:blip r:embed="rId4">
            <a:alphaModFix/>
          </a:blip>
          <a:srcRect b="22926" l="24976" r="24976" t="22927"/>
          <a:stretch/>
        </p:blipFill>
        <p:spPr>
          <a:xfrm>
            <a:off x="10506097" y="756663"/>
            <a:ext cx="923111" cy="908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37079" y="2460841"/>
            <a:ext cx="1210349" cy="1288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"/>
          <p:cNvPicPr preferRelativeResize="0"/>
          <p:nvPr/>
        </p:nvPicPr>
        <p:blipFill rotWithShape="1">
          <a:blip r:embed="rId6">
            <a:alphaModFix/>
          </a:blip>
          <a:srcRect b="10806" l="0" r="0" t="5998"/>
          <a:stretch/>
        </p:blipFill>
        <p:spPr>
          <a:xfrm>
            <a:off x="1041575" y="2162222"/>
            <a:ext cx="1621700" cy="143129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"/>
          <p:cNvSpPr txBox="1"/>
          <p:nvPr/>
        </p:nvSpPr>
        <p:spPr>
          <a:xfrm>
            <a:off x="9682327" y="5599573"/>
            <a:ext cx="206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Health</a:t>
            </a:r>
            <a:r>
              <a:rPr b="1" lang="es-CO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 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2"/>
          <p:cNvSpPr txBox="1"/>
          <p:nvPr/>
        </p:nvSpPr>
        <p:spPr>
          <a:xfrm>
            <a:off x="2519225" y="2577713"/>
            <a:ext cx="2530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5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Andrés Santiago Arias N.</a:t>
            </a:r>
            <a:endParaRPr b="1" sz="15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Full-Satck developer &amp; dev-ops</a:t>
            </a:r>
            <a:endParaRPr sz="12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2"/>
          <p:cNvSpPr txBox="1"/>
          <p:nvPr/>
        </p:nvSpPr>
        <p:spPr>
          <a:xfrm>
            <a:off x="5815675" y="36898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"/>
          <p:cNvSpPr txBox="1"/>
          <p:nvPr/>
        </p:nvSpPr>
        <p:spPr>
          <a:xfrm>
            <a:off x="6355000" y="1868450"/>
            <a:ext cx="2166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9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Developer Team</a:t>
            </a:r>
            <a:endParaRPr sz="15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"/>
          <p:cNvSpPr txBox="1"/>
          <p:nvPr/>
        </p:nvSpPr>
        <p:spPr>
          <a:xfrm>
            <a:off x="5751427" y="3659803"/>
            <a:ext cx="1997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5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Eduardo Palechor M.</a:t>
            </a:r>
            <a:endParaRPr b="1" sz="15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Mobile</a:t>
            </a:r>
            <a:r>
              <a:rPr lang="es-CO" sz="1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 developer Jr.</a:t>
            </a:r>
            <a:endParaRPr/>
          </a:p>
        </p:txBody>
      </p:sp>
      <p:sp>
        <p:nvSpPr>
          <p:cNvPr id="198" name="Google Shape;198;p2"/>
          <p:cNvSpPr txBox="1"/>
          <p:nvPr/>
        </p:nvSpPr>
        <p:spPr>
          <a:xfrm>
            <a:off x="7975800" y="5449248"/>
            <a:ext cx="1997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5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David Viveros M.</a:t>
            </a:r>
            <a:endParaRPr b="1" sz="15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Full-Stack </a:t>
            </a:r>
            <a:r>
              <a:rPr lang="es-CO" sz="1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developer Jr.</a:t>
            </a:r>
            <a:endParaRPr/>
          </a:p>
        </p:txBody>
      </p:sp>
      <p:sp>
        <p:nvSpPr>
          <p:cNvPr id="199" name="Google Shape;199;p2"/>
          <p:cNvSpPr txBox="1"/>
          <p:nvPr/>
        </p:nvSpPr>
        <p:spPr>
          <a:xfrm>
            <a:off x="1881275" y="1493699"/>
            <a:ext cx="1621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7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Scrum Master</a:t>
            </a:r>
            <a:endParaRPr sz="1500"/>
          </a:p>
        </p:txBody>
      </p:sp>
      <p:sp>
        <p:nvSpPr>
          <p:cNvPr id="200" name="Google Shape;200;p2"/>
          <p:cNvSpPr txBox="1"/>
          <p:nvPr/>
        </p:nvSpPr>
        <p:spPr>
          <a:xfrm>
            <a:off x="5837079" y="5438546"/>
            <a:ext cx="2281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5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Jennifer Tumiña.</a:t>
            </a:r>
            <a:endParaRPr b="1" sz="15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Front &amp; </a:t>
            </a:r>
            <a:r>
              <a:rPr lang="es-CO" sz="1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documentation.</a:t>
            </a:r>
            <a:endParaRPr/>
          </a:p>
        </p:txBody>
      </p:sp>
      <p:sp>
        <p:nvSpPr>
          <p:cNvPr id="201" name="Google Shape;201;p2"/>
          <p:cNvSpPr txBox="1"/>
          <p:nvPr/>
        </p:nvSpPr>
        <p:spPr>
          <a:xfrm>
            <a:off x="7887625" y="3593516"/>
            <a:ext cx="26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5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Santiago Quilindo</a:t>
            </a:r>
            <a:r>
              <a:rPr b="1" lang="es-CO" sz="15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1" sz="15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Mobile </a:t>
            </a:r>
            <a:r>
              <a:rPr lang="es-CO" sz="1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developer &amp; Documentation.</a:t>
            </a:r>
            <a:endParaRPr/>
          </a:p>
        </p:txBody>
      </p:sp>
      <p:sp>
        <p:nvSpPr>
          <p:cNvPr id="202" name="Google Shape;202;p2"/>
          <p:cNvSpPr txBox="1"/>
          <p:nvPr/>
        </p:nvSpPr>
        <p:spPr>
          <a:xfrm>
            <a:off x="2579225" y="45085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69806" y="4302917"/>
            <a:ext cx="1210350" cy="1210333"/>
          </a:xfrm>
          <a:prstGeom prst="rect">
            <a:avLst/>
          </a:prstGeom>
          <a:noFill/>
          <a:ln>
            <a:noFill/>
          </a:ln>
          <a:effectLst>
            <a:outerShdw blurRad="342900" rotWithShape="0" algn="bl" dir="1200000" dist="104775">
              <a:srgbClr val="000000">
                <a:alpha val="0"/>
              </a:srgbClr>
            </a:outerShdw>
          </a:effectLst>
        </p:spPr>
      </p:pic>
      <p:pic>
        <p:nvPicPr>
          <p:cNvPr id="204" name="Google Shape;204;p2"/>
          <p:cNvPicPr preferRelativeResize="0"/>
          <p:nvPr/>
        </p:nvPicPr>
        <p:blipFill rotWithShape="1">
          <a:blip r:embed="rId8">
            <a:alphaModFix/>
          </a:blip>
          <a:srcRect b="17731" l="0" r="0" t="18553"/>
          <a:stretch/>
        </p:blipFill>
        <p:spPr>
          <a:xfrm>
            <a:off x="8065225" y="2443182"/>
            <a:ext cx="1348759" cy="12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72570" y="3952048"/>
            <a:ext cx="2530500" cy="20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"/>
          <p:cNvSpPr txBox="1"/>
          <p:nvPr/>
        </p:nvSpPr>
        <p:spPr>
          <a:xfrm>
            <a:off x="3925800" y="983800"/>
            <a:ext cx="4340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CO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“Transformar la salud es transformar vidas”</a:t>
            </a:r>
            <a:endParaRPr b="1" i="1"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7" name="Google Shape;207;p2" title="Captura de pantalla 2025-10-14 134452.png"/>
          <p:cNvPicPr preferRelativeResize="0"/>
          <p:nvPr/>
        </p:nvPicPr>
        <p:blipFill rotWithShape="1">
          <a:blip r:embed="rId10">
            <a:alphaModFix/>
          </a:blip>
          <a:srcRect b="0" l="475" r="475" t="0"/>
          <a:stretch/>
        </p:blipFill>
        <p:spPr>
          <a:xfrm>
            <a:off x="8118875" y="4267582"/>
            <a:ext cx="1348800" cy="1288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2013 - Tema de 2022">
  <a:themeElements>
    <a:clrScheme name="Personalizado 1">
      <a:dk1>
        <a:srgbClr val="39A900"/>
      </a:dk1>
      <a:lt1>
        <a:srgbClr val="FFFFFF"/>
      </a:lt1>
      <a:dk2>
        <a:srgbClr val="00304D"/>
      </a:dk2>
      <a:lt2>
        <a:srgbClr val="F6F6F6"/>
      </a:lt2>
      <a:accent1>
        <a:srgbClr val="007832"/>
      </a:accent1>
      <a:accent2>
        <a:srgbClr val="71127A"/>
      </a:accent2>
      <a:accent3>
        <a:srgbClr val="50E5F9"/>
      </a:accent3>
      <a:accent4>
        <a:srgbClr val="FDC300"/>
      </a:accent4>
      <a:accent5>
        <a:srgbClr val="000000"/>
      </a:accent5>
      <a:accent6>
        <a:srgbClr val="70AD47"/>
      </a:accent6>
      <a:hlink>
        <a:srgbClr val="0563C1"/>
      </a:hlink>
      <a:folHlink>
        <a:srgbClr val="71127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2020-10-01T23:51:28Z</dcterms:created>
  <dc:creator>Jorge Enrique Pedraza Sanchez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c111285-cafa-4fc9-8a9a-bd902089b24f_Enabled">
    <vt:lpwstr>true</vt:lpwstr>
  </property>
  <property fmtid="{D5CDD505-2E9C-101B-9397-08002B2CF9AE}" pid="3" name="MSIP_Label_fc111285-cafa-4fc9-8a9a-bd902089b24f_SetDate">
    <vt:lpwstr>2025-07-11T16:31:34Z</vt:lpwstr>
  </property>
  <property fmtid="{D5CDD505-2E9C-101B-9397-08002B2CF9AE}" pid="4" name="MSIP_Label_fc111285-cafa-4fc9-8a9a-bd902089b24f_Method">
    <vt:lpwstr>Privileged</vt:lpwstr>
  </property>
  <property fmtid="{D5CDD505-2E9C-101B-9397-08002B2CF9AE}" pid="5" name="MSIP_Label_fc111285-cafa-4fc9-8a9a-bd902089b24f_Name">
    <vt:lpwstr>Public</vt:lpwstr>
  </property>
  <property fmtid="{D5CDD505-2E9C-101B-9397-08002B2CF9AE}" pid="6" name="MSIP_Label_fc111285-cafa-4fc9-8a9a-bd902089b24f_SiteId">
    <vt:lpwstr>cbc2c381-2f2e-4d93-91d1-506c9316ace7</vt:lpwstr>
  </property>
  <property fmtid="{D5CDD505-2E9C-101B-9397-08002B2CF9AE}" pid="7" name="MSIP_Label_fc111285-cafa-4fc9-8a9a-bd902089b24f_ActionId">
    <vt:lpwstr>c6329c04-9ceb-4fca-88c8-0029777b3481</vt:lpwstr>
  </property>
  <property fmtid="{D5CDD505-2E9C-101B-9397-08002B2CF9AE}" pid="8" name="MSIP_Label_fc111285-cafa-4fc9-8a9a-bd902089b24f_ContentBits">
    <vt:lpwstr>0</vt:lpwstr>
  </property>
  <property fmtid="{D5CDD505-2E9C-101B-9397-08002B2CF9AE}" pid="9" name="MSIP_Label_fc111285-cafa-4fc9-8a9a-bd902089b24f_Tag">
    <vt:lpwstr>10, 0, 1, 1</vt:lpwstr>
  </property>
</Properties>
</file>